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9" r:id="rId3"/>
    <p:sldId id="260" r:id="rId4"/>
    <p:sldId id="261" r:id="rId5"/>
    <p:sldId id="263" r:id="rId6"/>
    <p:sldId id="264" r:id="rId7"/>
    <p:sldId id="267" r:id="rId8"/>
    <p:sldId id="273" r:id="rId9"/>
    <p:sldId id="270" r:id="rId10"/>
    <p:sldId id="274" r:id="rId11"/>
    <p:sldId id="275" r:id="rId12"/>
    <p:sldId id="276" r:id="rId13"/>
    <p:sldId id="277" r:id="rId14"/>
  </p:sldIdLst>
  <p:sldSz cx="9144000" cy="6858000" type="screen4x3"/>
  <p:notesSz cx="6858000" cy="9144000"/>
  <p:defaultTextStyle>
    <a:defPPr>
      <a:defRPr lang="es-EC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0" d="100"/>
          <a:sy n="80" d="100"/>
        </p:scale>
        <p:origin x="-68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C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F4B0AC-7D46-47D1-8EDA-4338DE7363D0}" type="datetimeFigureOut">
              <a:rPr lang="es-EC" smtClean="0"/>
              <a:t>30/03/2015</a:t>
            </a:fld>
            <a:endParaRPr lang="es-EC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E91E83-58AD-4696-9D90-0F402240CEB3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27412592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F4B0AC-7D46-47D1-8EDA-4338DE7363D0}" type="datetimeFigureOut">
              <a:rPr lang="es-EC" smtClean="0"/>
              <a:t>30/03/2015</a:t>
            </a:fld>
            <a:endParaRPr lang="es-EC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E91E83-58AD-4696-9D90-0F402240CEB3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16668187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F4B0AC-7D46-47D1-8EDA-4338DE7363D0}" type="datetimeFigureOut">
              <a:rPr lang="es-EC" smtClean="0"/>
              <a:t>30/03/2015</a:t>
            </a:fld>
            <a:endParaRPr lang="es-EC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E91E83-58AD-4696-9D90-0F402240CEB3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70557209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25157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1"/>
          </p:nvPr>
        </p:nvSpPr>
        <p:spPr>
          <a:xfrm>
            <a:off x="6553200" y="624840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E13A3DC5-3280-4B2B-A085-515BC81E39AD}" type="slidenum">
              <a:rPr lang="es-ES"/>
              <a:pPr/>
              <a:t>‹Nº›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2"/>
          </p:nvPr>
        </p:nvSpPr>
        <p:spPr>
          <a:xfrm>
            <a:off x="3124200" y="6248400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450548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F4B0AC-7D46-47D1-8EDA-4338DE7363D0}" type="datetimeFigureOut">
              <a:rPr lang="es-EC" smtClean="0"/>
              <a:t>30/03/2015</a:t>
            </a:fld>
            <a:endParaRPr lang="es-EC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E91E83-58AD-4696-9D90-0F402240CEB3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29138066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F4B0AC-7D46-47D1-8EDA-4338DE7363D0}" type="datetimeFigureOut">
              <a:rPr lang="es-EC" smtClean="0"/>
              <a:t>30/03/2015</a:t>
            </a:fld>
            <a:endParaRPr lang="es-EC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E91E83-58AD-4696-9D90-0F402240CEB3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38547315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F4B0AC-7D46-47D1-8EDA-4338DE7363D0}" type="datetimeFigureOut">
              <a:rPr lang="es-EC" smtClean="0"/>
              <a:t>30/03/2015</a:t>
            </a:fld>
            <a:endParaRPr lang="es-EC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E91E83-58AD-4696-9D90-0F402240CEB3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28150452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F4B0AC-7D46-47D1-8EDA-4338DE7363D0}" type="datetimeFigureOut">
              <a:rPr lang="es-EC" smtClean="0"/>
              <a:t>30/03/2015</a:t>
            </a:fld>
            <a:endParaRPr lang="es-EC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E91E83-58AD-4696-9D90-0F402240CEB3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40622388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F4B0AC-7D46-47D1-8EDA-4338DE7363D0}" type="datetimeFigureOut">
              <a:rPr lang="es-EC" smtClean="0"/>
              <a:t>30/03/2015</a:t>
            </a:fld>
            <a:endParaRPr lang="es-EC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E91E83-58AD-4696-9D90-0F402240CEB3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35818266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F4B0AC-7D46-47D1-8EDA-4338DE7363D0}" type="datetimeFigureOut">
              <a:rPr lang="es-EC" smtClean="0"/>
              <a:t>30/03/2015</a:t>
            </a:fld>
            <a:endParaRPr lang="es-EC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E91E83-58AD-4696-9D90-0F402240CEB3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33615449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F4B0AC-7D46-47D1-8EDA-4338DE7363D0}" type="datetimeFigureOut">
              <a:rPr lang="es-EC" smtClean="0"/>
              <a:t>30/03/2015</a:t>
            </a:fld>
            <a:endParaRPr lang="es-EC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E91E83-58AD-4696-9D90-0F402240CEB3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17658105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C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F4B0AC-7D46-47D1-8EDA-4338DE7363D0}" type="datetimeFigureOut">
              <a:rPr lang="es-EC" smtClean="0"/>
              <a:t>30/03/2015</a:t>
            </a:fld>
            <a:endParaRPr lang="es-EC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E91E83-58AD-4696-9D90-0F402240CEB3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33933667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F4B0AC-7D46-47D1-8EDA-4338DE7363D0}" type="datetimeFigureOut">
              <a:rPr lang="es-EC" smtClean="0"/>
              <a:t>30/03/2015</a:t>
            </a:fld>
            <a:endParaRPr lang="es-EC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C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E91E83-58AD-4696-9D90-0F402240CEB3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156498180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C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4" name="Picture 6" descr=" Logo_IG"/>
          <p:cNvPicPr>
            <a:picLocks noGrp="1" noChangeAspect="1" noChangeArrowheads="1"/>
          </p:cNvPicPr>
          <p:nvPr>
            <p:ph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50825" y="188913"/>
            <a:ext cx="2808288" cy="9906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056" name="Text Box 8"/>
          <p:cNvSpPr txBox="1">
            <a:spLocks noChangeArrowheads="1"/>
          </p:cNvSpPr>
          <p:nvPr/>
        </p:nvSpPr>
        <p:spPr bwMode="auto">
          <a:xfrm>
            <a:off x="1029723" y="1700808"/>
            <a:ext cx="7345362" cy="39703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3600" b="1" dirty="0" smtClean="0">
                <a:latin typeface="Arial" charset="0"/>
              </a:rPr>
              <a:t>RED SÍSMICA NACIONAL</a:t>
            </a:r>
          </a:p>
          <a:p>
            <a:pPr algn="ctr">
              <a:spcBef>
                <a:spcPct val="50000"/>
              </a:spcBef>
            </a:pPr>
            <a:endParaRPr lang="es-ES" sz="2400" b="1" dirty="0" smtClean="0">
              <a:latin typeface="Arial" charset="0"/>
            </a:endParaRPr>
          </a:p>
          <a:p>
            <a:pPr algn="ctr">
              <a:spcBef>
                <a:spcPct val="50000"/>
              </a:spcBef>
            </a:pPr>
            <a:endParaRPr lang="es-ES" sz="2400" b="1" dirty="0">
              <a:latin typeface="Arial" charset="0"/>
            </a:endParaRPr>
          </a:p>
          <a:p>
            <a:pPr algn="ctr">
              <a:spcBef>
                <a:spcPct val="50000"/>
              </a:spcBef>
            </a:pPr>
            <a:endParaRPr lang="es-ES" sz="2400" b="1" dirty="0" smtClean="0">
              <a:latin typeface="Arial" charset="0"/>
            </a:endParaRPr>
          </a:p>
          <a:p>
            <a:pPr algn="ctr">
              <a:spcBef>
                <a:spcPct val="50000"/>
              </a:spcBef>
            </a:pPr>
            <a:r>
              <a:rPr lang="es-ES" sz="2400" b="1" dirty="0" smtClean="0">
                <a:latin typeface="Arial" charset="0"/>
              </a:rPr>
              <a:t>Dra. Alexandra </a:t>
            </a:r>
            <a:r>
              <a:rPr lang="es-ES" sz="2400" b="1" dirty="0" smtClean="0">
                <a:latin typeface="Arial" charset="0"/>
              </a:rPr>
              <a:t>Alvarado</a:t>
            </a:r>
            <a:endParaRPr lang="es-ES" sz="2400" b="1" dirty="0">
              <a:latin typeface="Arial" charset="0"/>
            </a:endParaRPr>
          </a:p>
          <a:p>
            <a:pPr algn="ctr">
              <a:spcBef>
                <a:spcPct val="50000"/>
              </a:spcBef>
            </a:pPr>
            <a:r>
              <a:rPr lang="es-ES" sz="2400" b="1" dirty="0" smtClean="0">
                <a:latin typeface="Arial" charset="0"/>
              </a:rPr>
              <a:t>INSTITUTO GEOFISICO</a:t>
            </a:r>
          </a:p>
          <a:p>
            <a:pPr algn="ctr">
              <a:spcBef>
                <a:spcPct val="50000"/>
              </a:spcBef>
            </a:pPr>
            <a:r>
              <a:rPr lang="es-ES" sz="2400" b="1" dirty="0" smtClean="0">
                <a:latin typeface="Arial" charset="0"/>
              </a:rPr>
              <a:t>ESCUELA POLITECNICA NACIONAL</a:t>
            </a:r>
          </a:p>
        </p:txBody>
      </p:sp>
    </p:spTree>
    <p:extLst>
      <p:ext uri="{BB962C8B-B14F-4D97-AF65-F5344CB8AC3E}">
        <p14:creationId xmlns:p14="http://schemas.microsoft.com/office/powerpoint/2010/main" val="2240612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6" descr=" Logo_I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50825" y="44624"/>
            <a:ext cx="2808288" cy="9906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6" name="5 CuadroTexto"/>
          <p:cNvSpPr txBox="1"/>
          <p:nvPr/>
        </p:nvSpPr>
        <p:spPr>
          <a:xfrm>
            <a:off x="539552" y="1249181"/>
            <a:ext cx="8136904" cy="53860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sz="2800" u="sng" dirty="0" smtClean="0"/>
              <a:t>Adquisición</a:t>
            </a:r>
          </a:p>
          <a:p>
            <a:endParaRPr lang="es-EC" sz="800" dirty="0" smtClean="0"/>
          </a:p>
          <a:p>
            <a:r>
              <a:rPr lang="es-EC" sz="2800" dirty="0" err="1" smtClean="0"/>
              <a:t>Seiscomp</a:t>
            </a:r>
            <a:r>
              <a:rPr lang="es-EC" sz="2800" dirty="0" smtClean="0"/>
              <a:t> 3 (</a:t>
            </a:r>
            <a:r>
              <a:rPr lang="es-EC" sz="2800" dirty="0" err="1" smtClean="0"/>
              <a:t>Seatle</a:t>
            </a:r>
            <a:r>
              <a:rPr lang="es-EC" sz="2800" dirty="0" smtClean="0"/>
              <a:t> v2013.245)</a:t>
            </a:r>
          </a:p>
          <a:p>
            <a:r>
              <a:rPr lang="es-EC" sz="2800" dirty="0" smtClean="0"/>
              <a:t>	Procesamiento automático</a:t>
            </a:r>
          </a:p>
          <a:p>
            <a:r>
              <a:rPr lang="es-EC" sz="2800" dirty="0" smtClean="0"/>
              <a:t>	</a:t>
            </a:r>
            <a:r>
              <a:rPr lang="es-EC" sz="2800" dirty="0" err="1" smtClean="0"/>
              <a:t>Procesamieto</a:t>
            </a:r>
            <a:r>
              <a:rPr lang="es-EC" sz="2800" dirty="0" smtClean="0"/>
              <a:t> manual</a:t>
            </a:r>
          </a:p>
          <a:p>
            <a:endParaRPr lang="es-EC" sz="2800" dirty="0" smtClean="0"/>
          </a:p>
          <a:p>
            <a:r>
              <a:rPr lang="es-EC" sz="2800" dirty="0" smtClean="0"/>
              <a:t>Envío de información:</a:t>
            </a:r>
          </a:p>
          <a:p>
            <a:r>
              <a:rPr lang="es-EC" sz="2800" dirty="0" smtClean="0"/>
              <a:t>Email</a:t>
            </a:r>
          </a:p>
          <a:p>
            <a:r>
              <a:rPr lang="es-EC" sz="2800" dirty="0" smtClean="0"/>
              <a:t>SMS</a:t>
            </a:r>
          </a:p>
          <a:p>
            <a:r>
              <a:rPr lang="es-EC" sz="2800" dirty="0" smtClean="0"/>
              <a:t>Redes Sociales</a:t>
            </a:r>
          </a:p>
          <a:p>
            <a:r>
              <a:rPr lang="es-EC" sz="2800" dirty="0" smtClean="0"/>
              <a:t>Página Web</a:t>
            </a:r>
          </a:p>
          <a:p>
            <a:endParaRPr lang="es-EC" sz="2800" dirty="0" smtClean="0"/>
          </a:p>
          <a:p>
            <a:r>
              <a:rPr lang="es-EC" sz="2800" dirty="0" smtClean="0"/>
              <a:t>Tiempo de envío de </a:t>
            </a:r>
            <a:r>
              <a:rPr lang="es-EC" sz="2800" dirty="0" err="1" smtClean="0"/>
              <a:t>mensages</a:t>
            </a:r>
            <a:r>
              <a:rPr lang="es-EC" sz="2800" dirty="0" smtClean="0"/>
              <a:t> : 3-8 minutos</a:t>
            </a:r>
            <a:endParaRPr lang="es-EC" sz="2800" dirty="0"/>
          </a:p>
        </p:txBody>
      </p:sp>
      <p:sp>
        <p:nvSpPr>
          <p:cNvPr id="7" name="6 CuadroTexto"/>
          <p:cNvSpPr txBox="1"/>
          <p:nvPr/>
        </p:nvSpPr>
        <p:spPr>
          <a:xfrm>
            <a:off x="3347864" y="70445"/>
            <a:ext cx="547260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sz="3200" b="1" dirty="0" smtClean="0"/>
              <a:t>Transmisión de datos y adquisición</a:t>
            </a:r>
            <a:endParaRPr lang="es-EC" sz="3200" b="1" dirty="0"/>
          </a:p>
        </p:txBody>
      </p:sp>
    </p:spTree>
    <p:extLst>
      <p:ext uri="{BB962C8B-B14F-4D97-AF65-F5344CB8AC3E}">
        <p14:creationId xmlns:p14="http://schemas.microsoft.com/office/powerpoint/2010/main" val="42456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CuadroTexto"/>
          <p:cNvSpPr txBox="1"/>
          <p:nvPr/>
        </p:nvSpPr>
        <p:spPr>
          <a:xfrm>
            <a:off x="179512" y="188640"/>
            <a:ext cx="8856984" cy="62786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Event:  igepn2014uozp </a:t>
            </a:r>
            <a:r>
              <a:rPr lang="en-US" sz="2000" b="1" dirty="0" smtClean="0">
                <a:solidFill>
                  <a:srgbClr val="FFC000"/>
                </a:solidFill>
              </a:rPr>
              <a:t>(</a:t>
            </a:r>
            <a:r>
              <a:rPr lang="en-US" sz="2000" b="1" dirty="0" err="1" smtClean="0">
                <a:solidFill>
                  <a:srgbClr val="FFC000"/>
                </a:solidFill>
              </a:rPr>
              <a:t>arrivo</a:t>
            </a:r>
            <a:r>
              <a:rPr lang="en-US" sz="2000" b="1" dirty="0" smtClean="0">
                <a:solidFill>
                  <a:srgbClr val="FFC000"/>
                </a:solidFill>
              </a:rPr>
              <a:t> email </a:t>
            </a:r>
            <a:r>
              <a:rPr lang="en-US" sz="2000" b="1" dirty="0" smtClean="0">
                <a:solidFill>
                  <a:srgbClr val="FFC000"/>
                </a:solidFill>
              </a:rPr>
              <a:t>19:36)  </a:t>
            </a:r>
            <a:r>
              <a:rPr lang="en-US" sz="2400" b="1" dirty="0" smtClean="0">
                <a:solidFill>
                  <a:srgbClr val="FFC000"/>
                </a:solidFill>
              </a:rPr>
              <a:t>AUTOMATICO </a:t>
            </a:r>
            <a:r>
              <a:rPr lang="en-US" sz="2400" b="1" dirty="0" smtClean="0">
                <a:solidFill>
                  <a:srgbClr val="FFC000"/>
                </a:solidFill>
              </a:rPr>
              <a:t>3 min </a:t>
            </a:r>
            <a:r>
              <a:rPr lang="en-US" sz="2400" b="1" dirty="0" err="1" smtClean="0">
                <a:solidFill>
                  <a:srgbClr val="FFC000"/>
                </a:solidFill>
              </a:rPr>
              <a:t>después</a:t>
            </a:r>
            <a:r>
              <a:rPr lang="en-US" sz="2000" b="1" dirty="0" smtClean="0">
                <a:solidFill>
                  <a:srgbClr val="FFC000"/>
                </a:solidFill>
              </a:rPr>
              <a:t>.</a:t>
            </a:r>
            <a:endParaRPr lang="en-US" sz="2000" b="1" dirty="0" smtClean="0">
              <a:solidFill>
                <a:srgbClr val="FFC000"/>
              </a:solidFill>
            </a:endParaRPr>
          </a:p>
          <a:p>
            <a:r>
              <a:rPr lang="en-US" b="1" dirty="0" smtClean="0"/>
              <a:t>    Description       region name: Colombia-Ecuador Border Region</a:t>
            </a:r>
          </a:p>
          <a:p>
            <a:r>
              <a:rPr lang="en-US" b="1" dirty="0" smtClean="0"/>
              <a:t>Origin:</a:t>
            </a:r>
          </a:p>
          <a:p>
            <a:r>
              <a:rPr lang="en-US" b="1" dirty="0" smtClean="0"/>
              <a:t>    Date                   2014-10-20</a:t>
            </a:r>
          </a:p>
          <a:p>
            <a:r>
              <a:rPr lang="en-US" b="1" dirty="0" smtClean="0"/>
              <a:t>    Time                   </a:t>
            </a:r>
            <a:r>
              <a:rPr lang="en-US" b="1" dirty="0" smtClean="0">
                <a:solidFill>
                  <a:srgbClr val="FFC000"/>
                </a:solidFill>
              </a:rPr>
              <a:t>19:33:20.7  +/-  0.4 s</a:t>
            </a:r>
          </a:p>
          <a:p>
            <a:r>
              <a:rPr lang="en-US" dirty="0" smtClean="0"/>
              <a:t>    Latitude                 0.80 </a:t>
            </a:r>
            <a:r>
              <a:rPr lang="en-US" dirty="0" err="1" smtClean="0"/>
              <a:t>deg</a:t>
            </a:r>
            <a:r>
              <a:rPr lang="en-US" dirty="0" smtClean="0"/>
              <a:t>  +/-    3 km</a:t>
            </a:r>
          </a:p>
          <a:p>
            <a:r>
              <a:rPr lang="en-US" dirty="0" smtClean="0"/>
              <a:t>    Longitude              -77.94 </a:t>
            </a:r>
            <a:r>
              <a:rPr lang="en-US" dirty="0" err="1" smtClean="0"/>
              <a:t>deg</a:t>
            </a:r>
            <a:r>
              <a:rPr lang="en-US" dirty="0" smtClean="0"/>
              <a:t>  +/-    2 km</a:t>
            </a:r>
          </a:p>
          <a:p>
            <a:r>
              <a:rPr lang="en-US" dirty="0" smtClean="0"/>
              <a:t>    Depth                       5 km</a:t>
            </a:r>
          </a:p>
          <a:p>
            <a:r>
              <a:rPr lang="en-US" dirty="0" smtClean="0"/>
              <a:t>    Agency                 IGEPN</a:t>
            </a:r>
          </a:p>
          <a:p>
            <a:r>
              <a:rPr lang="en-US" dirty="0" smtClean="0"/>
              <a:t>    Mode                   automatic</a:t>
            </a:r>
          </a:p>
          <a:p>
            <a:r>
              <a:rPr lang="en-US" dirty="0" smtClean="0"/>
              <a:t>    Status                 NOT SET</a:t>
            </a:r>
          </a:p>
          <a:p>
            <a:r>
              <a:rPr lang="en-US" dirty="0" smtClean="0"/>
              <a:t>    Residual RMS              2.0 s</a:t>
            </a:r>
          </a:p>
          <a:p>
            <a:r>
              <a:rPr lang="en-US" dirty="0" smtClean="0"/>
              <a:t>    Azimuthal gap             147 </a:t>
            </a:r>
            <a:r>
              <a:rPr lang="en-US" dirty="0" err="1" smtClean="0"/>
              <a:t>deg</a:t>
            </a:r>
            <a:endParaRPr lang="en-US" dirty="0" smtClean="0"/>
          </a:p>
          <a:p>
            <a:r>
              <a:rPr lang="en-US" dirty="0" smtClean="0"/>
              <a:t> </a:t>
            </a:r>
          </a:p>
          <a:p>
            <a:r>
              <a:rPr lang="en-US" b="1" dirty="0" smtClean="0"/>
              <a:t>3 Network magnitudes:</a:t>
            </a:r>
          </a:p>
          <a:p>
            <a:r>
              <a:rPr lang="en-US" dirty="0" smtClean="0"/>
              <a:t>    </a:t>
            </a:r>
            <a:r>
              <a:rPr lang="en-US" dirty="0" err="1" smtClean="0"/>
              <a:t>MLv</a:t>
            </a:r>
            <a:r>
              <a:rPr lang="en-US" dirty="0" smtClean="0"/>
              <a:t>       5.62 +/- 0.07  15            </a:t>
            </a:r>
          </a:p>
          <a:p>
            <a:r>
              <a:rPr lang="en-US" b="1" dirty="0" smtClean="0"/>
              <a:t>    M         5.92           15 preferred  </a:t>
            </a:r>
          </a:p>
          <a:p>
            <a:r>
              <a:rPr lang="en-US" dirty="0" smtClean="0"/>
              <a:t>    </a:t>
            </a:r>
            <a:r>
              <a:rPr lang="en-US" dirty="0" err="1" smtClean="0"/>
              <a:t>Mjma</a:t>
            </a:r>
            <a:r>
              <a:rPr lang="en-US" dirty="0" smtClean="0"/>
              <a:t>      6.21 +/- 0.14  13            </a:t>
            </a:r>
          </a:p>
          <a:p>
            <a:r>
              <a:rPr lang="en-US" b="1" dirty="0" smtClean="0"/>
              <a:t> </a:t>
            </a:r>
          </a:p>
          <a:p>
            <a:r>
              <a:rPr lang="en-US" b="1" dirty="0" smtClean="0"/>
              <a:t>68 Phase arrivals:</a:t>
            </a:r>
          </a:p>
          <a:p>
            <a:r>
              <a:rPr lang="en-US" b="1" dirty="0" smtClean="0"/>
              <a:t>    </a:t>
            </a:r>
            <a:r>
              <a:rPr lang="en-US" dirty="0" err="1" smtClean="0"/>
              <a:t>sta</a:t>
            </a:r>
            <a:r>
              <a:rPr lang="en-US" dirty="0" smtClean="0"/>
              <a:t>  net   </a:t>
            </a:r>
            <a:r>
              <a:rPr lang="en-US" dirty="0" err="1" smtClean="0"/>
              <a:t>dist</a:t>
            </a:r>
            <a:r>
              <a:rPr lang="en-US" dirty="0" smtClean="0"/>
              <a:t> </a:t>
            </a:r>
            <a:r>
              <a:rPr lang="en-US" dirty="0" err="1" smtClean="0"/>
              <a:t>azi</a:t>
            </a:r>
            <a:r>
              <a:rPr lang="en-US" dirty="0" smtClean="0"/>
              <a:t>  phase   time         res     </a:t>
            </a:r>
            <a:r>
              <a:rPr lang="en-US" dirty="0" err="1" smtClean="0"/>
              <a:t>wt</a:t>
            </a:r>
            <a:r>
              <a:rPr lang="en-US" dirty="0" smtClean="0"/>
              <a:t>  </a:t>
            </a:r>
            <a:r>
              <a:rPr lang="en-US" dirty="0" err="1" smtClean="0"/>
              <a:t>sta</a:t>
            </a:r>
            <a:endParaRPr lang="en-US" dirty="0" smtClean="0"/>
          </a:p>
          <a:p>
            <a:r>
              <a:rPr lang="en-US" dirty="0" smtClean="0"/>
              <a:t>    CHL1  EC    0.0 202  P       19:33:19.4  -2.3 A  1.0  CHL1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607697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CuadroTexto"/>
          <p:cNvSpPr txBox="1"/>
          <p:nvPr/>
        </p:nvSpPr>
        <p:spPr>
          <a:xfrm>
            <a:off x="323528" y="116632"/>
            <a:ext cx="8640960" cy="65556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dirty="0" err="1" smtClean="0"/>
              <a:t>Event</a:t>
            </a:r>
            <a:r>
              <a:rPr lang="es-EC" dirty="0" smtClean="0"/>
              <a:t>: igepn2014uozo  </a:t>
            </a:r>
            <a:r>
              <a:rPr lang="en-US" sz="2400" b="1" dirty="0" smtClean="0">
                <a:solidFill>
                  <a:srgbClr val="FFC000"/>
                </a:solidFill>
              </a:rPr>
              <a:t>(</a:t>
            </a:r>
            <a:r>
              <a:rPr lang="en-US" sz="2400" b="1" dirty="0" err="1" smtClean="0">
                <a:solidFill>
                  <a:srgbClr val="FFC000"/>
                </a:solidFill>
              </a:rPr>
              <a:t>arrivo</a:t>
            </a:r>
            <a:r>
              <a:rPr lang="en-US" sz="2400" b="1" dirty="0" smtClean="0">
                <a:solidFill>
                  <a:srgbClr val="FFC000"/>
                </a:solidFill>
              </a:rPr>
              <a:t> de email </a:t>
            </a:r>
            <a:r>
              <a:rPr lang="en-US" sz="2400" b="1" dirty="0" smtClean="0">
                <a:solidFill>
                  <a:srgbClr val="FFC000"/>
                </a:solidFill>
              </a:rPr>
              <a:t>19:40)  MANUAL 7 </a:t>
            </a:r>
            <a:r>
              <a:rPr lang="en-US" sz="2400" b="1" dirty="0">
                <a:solidFill>
                  <a:srgbClr val="FFC000"/>
                </a:solidFill>
              </a:rPr>
              <a:t>min </a:t>
            </a:r>
            <a:r>
              <a:rPr lang="en-US" sz="2400" b="1" dirty="0" err="1" smtClean="0">
                <a:solidFill>
                  <a:srgbClr val="FFC000"/>
                </a:solidFill>
              </a:rPr>
              <a:t>después</a:t>
            </a:r>
            <a:r>
              <a:rPr lang="en-US" sz="2400" b="1" dirty="0" smtClean="0">
                <a:solidFill>
                  <a:srgbClr val="FFC000"/>
                </a:solidFill>
              </a:rPr>
              <a:t>.</a:t>
            </a:r>
            <a:endParaRPr lang="en-US" sz="2400" b="1" dirty="0">
              <a:solidFill>
                <a:srgbClr val="FFC000"/>
              </a:solidFill>
            </a:endParaRPr>
          </a:p>
          <a:p>
            <a:r>
              <a:rPr lang="es-EC" dirty="0" err="1" smtClean="0"/>
              <a:t>Description</a:t>
            </a:r>
            <a:r>
              <a:rPr lang="es-EC" dirty="0" smtClean="0"/>
              <a:t>      </a:t>
            </a:r>
            <a:r>
              <a:rPr lang="es-EC" dirty="0" err="1"/>
              <a:t>region</a:t>
            </a:r>
            <a:r>
              <a:rPr lang="es-EC" dirty="0"/>
              <a:t> </a:t>
            </a:r>
            <a:r>
              <a:rPr lang="es-EC" dirty="0" err="1"/>
              <a:t>name</a:t>
            </a:r>
            <a:r>
              <a:rPr lang="es-EC" dirty="0"/>
              <a:t>: Colombia-Ecuador </a:t>
            </a:r>
            <a:r>
              <a:rPr lang="es-EC" dirty="0" err="1"/>
              <a:t>Border</a:t>
            </a:r>
            <a:r>
              <a:rPr lang="es-EC" dirty="0"/>
              <a:t> </a:t>
            </a:r>
            <a:r>
              <a:rPr lang="es-EC" dirty="0" err="1"/>
              <a:t>Region</a:t>
            </a:r>
            <a:endParaRPr lang="es-EC" dirty="0"/>
          </a:p>
          <a:p>
            <a:r>
              <a:rPr lang="es-EC" b="1" dirty="0" err="1"/>
              <a:t>Origin</a:t>
            </a:r>
            <a:r>
              <a:rPr lang="es-EC" b="1" dirty="0"/>
              <a:t>:</a:t>
            </a:r>
          </a:p>
          <a:p>
            <a:r>
              <a:rPr lang="es-EC" b="1" dirty="0"/>
              <a:t>    Date                   2014-10-20</a:t>
            </a:r>
          </a:p>
          <a:p>
            <a:r>
              <a:rPr lang="es-EC" b="1" dirty="0"/>
              <a:t>    Time                   </a:t>
            </a:r>
            <a:r>
              <a:rPr lang="es-EC" b="1" dirty="0">
                <a:solidFill>
                  <a:srgbClr val="FFC000"/>
                </a:solidFill>
              </a:rPr>
              <a:t>19:33:18.7  +/-  0.8 s</a:t>
            </a:r>
          </a:p>
          <a:p>
            <a:r>
              <a:rPr lang="es-EC" dirty="0"/>
              <a:t>    </a:t>
            </a:r>
            <a:r>
              <a:rPr lang="es-EC" dirty="0" err="1"/>
              <a:t>Latitude</a:t>
            </a:r>
            <a:r>
              <a:rPr lang="es-EC" dirty="0"/>
              <a:t>                 0.82 </a:t>
            </a:r>
            <a:r>
              <a:rPr lang="es-EC" dirty="0" err="1"/>
              <a:t>deg</a:t>
            </a:r>
            <a:r>
              <a:rPr lang="es-EC" dirty="0"/>
              <a:t>  +/-    6 km</a:t>
            </a:r>
          </a:p>
          <a:p>
            <a:r>
              <a:rPr lang="es-EC" dirty="0"/>
              <a:t>    </a:t>
            </a:r>
            <a:r>
              <a:rPr lang="es-EC" dirty="0" err="1"/>
              <a:t>Longitude</a:t>
            </a:r>
            <a:r>
              <a:rPr lang="es-EC" dirty="0"/>
              <a:t>              -77.93 </a:t>
            </a:r>
            <a:r>
              <a:rPr lang="es-EC" dirty="0" err="1"/>
              <a:t>deg</a:t>
            </a:r>
            <a:r>
              <a:rPr lang="es-EC" dirty="0"/>
              <a:t>  +/-    2 km</a:t>
            </a:r>
          </a:p>
          <a:p>
            <a:r>
              <a:rPr lang="es-EC" dirty="0"/>
              <a:t>    </a:t>
            </a:r>
            <a:r>
              <a:rPr lang="es-EC" dirty="0" err="1"/>
              <a:t>Depth</a:t>
            </a:r>
            <a:r>
              <a:rPr lang="es-EC" dirty="0"/>
              <a:t>                       5 km   +/-    3 km</a:t>
            </a:r>
          </a:p>
          <a:p>
            <a:r>
              <a:rPr lang="es-EC" dirty="0"/>
              <a:t>    Agency                 IGEPN</a:t>
            </a:r>
          </a:p>
          <a:p>
            <a:r>
              <a:rPr lang="es-EC" dirty="0"/>
              <a:t>    </a:t>
            </a:r>
            <a:r>
              <a:rPr lang="es-EC" dirty="0" err="1"/>
              <a:t>Mode</a:t>
            </a:r>
            <a:r>
              <a:rPr lang="es-EC" dirty="0"/>
              <a:t>                   manual</a:t>
            </a:r>
          </a:p>
          <a:p>
            <a:r>
              <a:rPr lang="es-EC" dirty="0"/>
              <a:t>    Status                 </a:t>
            </a:r>
            <a:r>
              <a:rPr lang="es-EC" dirty="0" err="1"/>
              <a:t>confirmed</a:t>
            </a:r>
            <a:endParaRPr lang="es-EC" dirty="0"/>
          </a:p>
          <a:p>
            <a:r>
              <a:rPr lang="es-EC" dirty="0"/>
              <a:t>    Residual RMS              0.6 s</a:t>
            </a:r>
          </a:p>
          <a:p>
            <a:r>
              <a:rPr lang="es-EC" dirty="0"/>
              <a:t>    </a:t>
            </a:r>
            <a:r>
              <a:rPr lang="es-EC" dirty="0" err="1"/>
              <a:t>Azimuthal</a:t>
            </a:r>
            <a:r>
              <a:rPr lang="es-EC" dirty="0"/>
              <a:t> gap             219 </a:t>
            </a:r>
            <a:r>
              <a:rPr lang="es-EC" dirty="0" err="1"/>
              <a:t>deg</a:t>
            </a:r>
            <a:endParaRPr lang="es-EC" dirty="0"/>
          </a:p>
          <a:p>
            <a:r>
              <a:rPr lang="es-EC" dirty="0"/>
              <a:t> </a:t>
            </a:r>
          </a:p>
          <a:p>
            <a:r>
              <a:rPr lang="es-EC" b="1" dirty="0"/>
              <a:t>3 Network magnitudes:</a:t>
            </a:r>
          </a:p>
          <a:p>
            <a:r>
              <a:rPr lang="es-EC" dirty="0"/>
              <a:t>    </a:t>
            </a:r>
            <a:r>
              <a:rPr lang="es-EC" dirty="0" err="1"/>
              <a:t>MLv</a:t>
            </a:r>
            <a:r>
              <a:rPr lang="es-EC" dirty="0"/>
              <a:t>       5.62 +/- 0.09  11            </a:t>
            </a:r>
          </a:p>
          <a:p>
            <a:r>
              <a:rPr lang="es-EC" dirty="0"/>
              <a:t>    </a:t>
            </a:r>
            <a:r>
              <a:rPr lang="es-EC" dirty="0" err="1"/>
              <a:t>Mjma</a:t>
            </a:r>
            <a:r>
              <a:rPr lang="es-EC" dirty="0"/>
              <a:t>      6.17 +/- 0.17   9            </a:t>
            </a:r>
          </a:p>
          <a:p>
            <a:r>
              <a:rPr lang="es-EC" b="1" dirty="0"/>
              <a:t>    M         5.90           11 </a:t>
            </a:r>
            <a:r>
              <a:rPr lang="es-EC" b="1" dirty="0" err="1"/>
              <a:t>preferred</a:t>
            </a:r>
            <a:r>
              <a:rPr lang="es-EC" b="1" dirty="0"/>
              <a:t>  </a:t>
            </a:r>
          </a:p>
          <a:p>
            <a:r>
              <a:rPr lang="es-EC" dirty="0"/>
              <a:t> </a:t>
            </a:r>
          </a:p>
          <a:p>
            <a:r>
              <a:rPr lang="es-EC" b="1" dirty="0"/>
              <a:t>31 </a:t>
            </a:r>
            <a:r>
              <a:rPr lang="es-EC" b="1" dirty="0" err="1"/>
              <a:t>Phase</a:t>
            </a:r>
            <a:r>
              <a:rPr lang="es-EC" b="1" dirty="0"/>
              <a:t> </a:t>
            </a:r>
            <a:r>
              <a:rPr lang="es-EC" b="1" dirty="0" err="1"/>
              <a:t>arrivals</a:t>
            </a:r>
            <a:r>
              <a:rPr lang="es-EC" b="1" dirty="0"/>
              <a:t>:</a:t>
            </a:r>
          </a:p>
          <a:p>
            <a:r>
              <a:rPr lang="es-EC" dirty="0"/>
              <a:t>    </a:t>
            </a:r>
            <a:r>
              <a:rPr lang="es-EC" dirty="0" err="1"/>
              <a:t>sta</a:t>
            </a:r>
            <a:r>
              <a:rPr lang="es-EC" dirty="0"/>
              <a:t>  net   </a:t>
            </a:r>
            <a:r>
              <a:rPr lang="es-EC" dirty="0" err="1"/>
              <a:t>dist</a:t>
            </a:r>
            <a:r>
              <a:rPr lang="es-EC" dirty="0"/>
              <a:t> </a:t>
            </a:r>
            <a:r>
              <a:rPr lang="es-EC" dirty="0" err="1"/>
              <a:t>azi</a:t>
            </a:r>
            <a:r>
              <a:rPr lang="es-EC" dirty="0"/>
              <a:t>  </a:t>
            </a:r>
            <a:r>
              <a:rPr lang="es-EC" dirty="0" err="1"/>
              <a:t>phase</a:t>
            </a:r>
            <a:r>
              <a:rPr lang="es-EC" dirty="0"/>
              <a:t>   time         res     </a:t>
            </a:r>
            <a:r>
              <a:rPr lang="es-EC" dirty="0" err="1"/>
              <a:t>wt</a:t>
            </a:r>
            <a:r>
              <a:rPr lang="es-EC" dirty="0"/>
              <a:t>  </a:t>
            </a:r>
            <a:r>
              <a:rPr lang="es-EC" dirty="0" err="1"/>
              <a:t>sta</a:t>
            </a:r>
            <a:endParaRPr lang="es-EC" dirty="0"/>
          </a:p>
          <a:p>
            <a:r>
              <a:rPr lang="es-EC" dirty="0"/>
              <a:t>    CHL2  EC    0.0 143  P       19:33:19.8  -0.0 M  1.0  CHL2 </a:t>
            </a:r>
          </a:p>
          <a:p>
            <a:endParaRPr lang="es-EC" dirty="0"/>
          </a:p>
        </p:txBody>
      </p:sp>
    </p:spTree>
    <p:extLst>
      <p:ext uri="{BB962C8B-B14F-4D97-AF65-F5344CB8AC3E}">
        <p14:creationId xmlns:p14="http://schemas.microsoft.com/office/powerpoint/2010/main" val="173469445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6" descr=" Logo_I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50825" y="44624"/>
            <a:ext cx="2808288" cy="9906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5" name="4 CuadroTexto"/>
          <p:cNvSpPr txBox="1"/>
          <p:nvPr/>
        </p:nvSpPr>
        <p:spPr>
          <a:xfrm>
            <a:off x="3347864" y="27947"/>
            <a:ext cx="547260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err="1" smtClean="0"/>
              <a:t>Procesamiento</a:t>
            </a:r>
            <a:r>
              <a:rPr lang="en-US" sz="3200" b="1" dirty="0" smtClean="0"/>
              <a:t> de </a:t>
            </a:r>
            <a:r>
              <a:rPr lang="en-US" sz="3200" b="1" dirty="0" err="1" smtClean="0"/>
              <a:t>datos</a:t>
            </a:r>
            <a:r>
              <a:rPr lang="en-US" sz="3200" b="1" dirty="0" smtClean="0"/>
              <a:t> para </a:t>
            </a:r>
            <a:r>
              <a:rPr lang="en-US" sz="3200" b="1" dirty="0" err="1" smtClean="0"/>
              <a:t>información</a:t>
            </a:r>
            <a:r>
              <a:rPr lang="en-US" sz="3200" b="1" dirty="0" smtClean="0"/>
              <a:t> de tsunamis</a:t>
            </a:r>
            <a:endParaRPr lang="en-US" sz="3200" b="1" dirty="0"/>
          </a:p>
        </p:txBody>
      </p:sp>
      <p:sp>
        <p:nvSpPr>
          <p:cNvPr id="6" name="5 CuadroTexto"/>
          <p:cNvSpPr txBox="1"/>
          <p:nvPr/>
        </p:nvSpPr>
        <p:spPr>
          <a:xfrm>
            <a:off x="539552" y="2132856"/>
            <a:ext cx="8136904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sz="2800" u="sng" dirty="0" smtClean="0"/>
              <a:t>Software SWIFT</a:t>
            </a:r>
          </a:p>
          <a:p>
            <a:endParaRPr lang="es-EC" sz="2800" u="sng" dirty="0" smtClean="0"/>
          </a:p>
          <a:p>
            <a:r>
              <a:rPr lang="es-EC" sz="2800" dirty="0" smtClean="0"/>
              <a:t>Provee:  </a:t>
            </a:r>
          </a:p>
          <a:p>
            <a:r>
              <a:rPr lang="es-EC" sz="2800" dirty="0" smtClean="0"/>
              <a:t>tensor momento (resuelve características de ruptura)</a:t>
            </a:r>
          </a:p>
          <a:p>
            <a:r>
              <a:rPr lang="es-EC" sz="2800" dirty="0" err="1" smtClean="0"/>
              <a:t>Mw</a:t>
            </a:r>
            <a:endParaRPr lang="es-EC" sz="2800" dirty="0" smtClean="0"/>
          </a:p>
          <a:p>
            <a:r>
              <a:rPr lang="es-EC" sz="2800" dirty="0" smtClean="0"/>
              <a:t>Mecanismo focal</a:t>
            </a:r>
            <a:endParaRPr lang="es-EC" sz="2800" dirty="0"/>
          </a:p>
        </p:txBody>
      </p:sp>
    </p:spTree>
    <p:extLst>
      <p:ext uri="{BB962C8B-B14F-4D97-AF65-F5344CB8AC3E}">
        <p14:creationId xmlns:p14="http://schemas.microsoft.com/office/powerpoint/2010/main" val="2387188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62710" y="1268760"/>
            <a:ext cx="5618046" cy="4824536"/>
          </a:xfrm>
          <a:prstGeom prst="rect">
            <a:avLst/>
          </a:prstGeom>
        </p:spPr>
      </p:pic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0" y="909219"/>
            <a:ext cx="3733800" cy="5218112"/>
          </a:xfrm>
          <a:prstGeom prst="rect">
            <a:avLst/>
          </a:prstGeom>
          <a:noFill/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90000"/>
              </a:lnSpc>
              <a:buNone/>
            </a:pPr>
            <a:endParaRPr lang="es-EC" sz="2400" dirty="0" smtClean="0"/>
          </a:p>
          <a:p>
            <a:pPr>
              <a:lnSpc>
                <a:spcPct val="90000"/>
              </a:lnSpc>
            </a:pPr>
            <a:endParaRPr lang="es-EC" sz="2400" dirty="0" smtClean="0"/>
          </a:p>
          <a:p>
            <a:pPr>
              <a:lnSpc>
                <a:spcPct val="90000"/>
              </a:lnSpc>
            </a:pPr>
            <a:r>
              <a:rPr lang="es-EC" sz="2400" dirty="0" smtClean="0"/>
              <a:t>Bloque </a:t>
            </a:r>
            <a:r>
              <a:rPr lang="es-EC" sz="2400" dirty="0" err="1" smtClean="0"/>
              <a:t>Nor</a:t>
            </a:r>
            <a:r>
              <a:rPr lang="es-EC" sz="2400" dirty="0" smtClean="0"/>
              <a:t> Andino– Placa Sud Americana: </a:t>
            </a:r>
            <a:endParaRPr lang="es-EC" sz="2400" dirty="0" smtClean="0"/>
          </a:p>
          <a:p>
            <a:pPr marL="0" indent="0">
              <a:lnSpc>
                <a:spcPct val="90000"/>
              </a:lnSpc>
              <a:buNone/>
            </a:pPr>
            <a:r>
              <a:rPr lang="es-EC" sz="2400" dirty="0"/>
              <a:t>	</a:t>
            </a:r>
            <a:r>
              <a:rPr lang="es-EC" sz="2400" dirty="0" smtClean="0"/>
              <a:t>10 +/- 2 </a:t>
            </a:r>
            <a:r>
              <a:rPr lang="es-EC" sz="2400" dirty="0" smtClean="0"/>
              <a:t>mm/año</a:t>
            </a:r>
            <a:endParaRPr lang="es-EC" sz="2400" dirty="0" smtClean="0"/>
          </a:p>
          <a:p>
            <a:pPr>
              <a:lnSpc>
                <a:spcPct val="90000"/>
              </a:lnSpc>
              <a:buFontTx/>
              <a:buNone/>
            </a:pPr>
            <a:endParaRPr lang="fr-FR" sz="2400" dirty="0" smtClean="0"/>
          </a:p>
          <a:p>
            <a:pPr>
              <a:lnSpc>
                <a:spcPct val="90000"/>
              </a:lnSpc>
              <a:buFontTx/>
              <a:buNone/>
            </a:pPr>
            <a:endParaRPr lang="fr-FR" sz="2400" dirty="0" smtClean="0"/>
          </a:p>
          <a:p>
            <a:pPr>
              <a:lnSpc>
                <a:spcPct val="90000"/>
              </a:lnSpc>
            </a:pPr>
            <a:r>
              <a:rPr lang="fr-FR" sz="2400" dirty="0" smtClean="0"/>
              <a:t>Carnegie </a:t>
            </a:r>
            <a:r>
              <a:rPr lang="fr-FR" sz="2400" dirty="0" err="1" smtClean="0"/>
              <a:t>ridge</a:t>
            </a:r>
            <a:endParaRPr lang="fr-FR" sz="2400" dirty="0" smtClean="0"/>
          </a:p>
          <a:p>
            <a:pPr>
              <a:lnSpc>
                <a:spcPct val="90000"/>
              </a:lnSpc>
            </a:pPr>
            <a:endParaRPr lang="es-EC" sz="2400" dirty="0" smtClean="0"/>
          </a:p>
          <a:p>
            <a:pPr>
              <a:lnSpc>
                <a:spcPct val="90000"/>
              </a:lnSpc>
            </a:pPr>
            <a:r>
              <a:rPr lang="es-EC" sz="2400" dirty="0" smtClean="0"/>
              <a:t>Nazca – Sud </a:t>
            </a:r>
            <a:r>
              <a:rPr lang="es-EC" sz="2400" dirty="0" smtClean="0"/>
              <a:t>América convergencia:  </a:t>
            </a:r>
            <a:endParaRPr lang="es-EC" sz="2400" dirty="0" smtClean="0"/>
          </a:p>
          <a:p>
            <a:pPr marL="0" indent="0">
              <a:lnSpc>
                <a:spcPct val="90000"/>
              </a:lnSpc>
              <a:buNone/>
            </a:pPr>
            <a:r>
              <a:rPr lang="es-EC" sz="2400" dirty="0"/>
              <a:t> </a:t>
            </a:r>
            <a:r>
              <a:rPr lang="es-EC" sz="2400" dirty="0" smtClean="0"/>
              <a:t>         </a:t>
            </a:r>
            <a:r>
              <a:rPr lang="es-EC" sz="2400" dirty="0" smtClean="0"/>
              <a:t>56 mm/año </a:t>
            </a:r>
            <a:r>
              <a:rPr lang="es-EC" sz="2400" dirty="0" smtClean="0"/>
              <a:t>N83°E</a:t>
            </a:r>
          </a:p>
          <a:p>
            <a:pPr>
              <a:lnSpc>
                <a:spcPct val="90000"/>
              </a:lnSpc>
            </a:pPr>
            <a:endParaRPr lang="fr-FR" sz="2400" dirty="0" smtClean="0"/>
          </a:p>
          <a:p>
            <a:pPr algn="ctr">
              <a:lnSpc>
                <a:spcPct val="90000"/>
              </a:lnSpc>
              <a:buFontTx/>
              <a:buNone/>
            </a:pPr>
            <a:endParaRPr lang="fr-FR" sz="2400" dirty="0"/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3481536" y="203129"/>
            <a:ext cx="5194920" cy="70609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 sz="3600" dirty="0" err="1" smtClean="0"/>
              <a:t>Contexto</a:t>
            </a:r>
            <a:r>
              <a:rPr lang="en-US" sz="3600" dirty="0" smtClean="0"/>
              <a:t> </a:t>
            </a:r>
            <a:r>
              <a:rPr lang="en-US" sz="3600" dirty="0" err="1" smtClean="0"/>
              <a:t>Geodinámico</a:t>
            </a:r>
            <a:endParaRPr lang="en-US" sz="3600" dirty="0"/>
          </a:p>
        </p:txBody>
      </p:sp>
      <p:pic>
        <p:nvPicPr>
          <p:cNvPr id="5" name="Picture 6" descr=" Logo_I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50825" y="188913"/>
            <a:ext cx="2808288" cy="9906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60509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5013333" y="358"/>
            <a:ext cx="3879147" cy="112438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 sz="3600" dirty="0" err="1" smtClean="0"/>
              <a:t>Contexto</a:t>
            </a:r>
            <a:r>
              <a:rPr lang="en-US" sz="3600" dirty="0" smtClean="0"/>
              <a:t> </a:t>
            </a:r>
            <a:r>
              <a:rPr lang="en-US" sz="3600" dirty="0" err="1" smtClean="0"/>
              <a:t>Geodinámico</a:t>
            </a:r>
            <a:endParaRPr lang="en-US" sz="3600" dirty="0"/>
          </a:p>
        </p:txBody>
      </p:sp>
      <p:pic>
        <p:nvPicPr>
          <p:cNvPr id="3" name="4 Imagen" descr="2011-Inventario-final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1172247"/>
            <a:ext cx="4032126" cy="5713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5 Imagen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510" y="116632"/>
            <a:ext cx="4343093" cy="6713626"/>
          </a:xfrm>
          <a:prstGeom prst="rect">
            <a:avLst/>
          </a:prstGeom>
        </p:spPr>
      </p:pic>
      <p:sp>
        <p:nvSpPr>
          <p:cNvPr id="7" name="6 CuadroTexto"/>
          <p:cNvSpPr txBox="1"/>
          <p:nvPr/>
        </p:nvSpPr>
        <p:spPr>
          <a:xfrm>
            <a:off x="337531" y="260648"/>
            <a:ext cx="1210133" cy="923330"/>
          </a:xfrm>
          <a:prstGeom prst="rect">
            <a:avLst/>
          </a:prstGeom>
          <a:solidFill>
            <a:schemeClr val="accent6">
              <a:lumMod val="40000"/>
              <a:lumOff val="60000"/>
              <a:alpha val="61000"/>
            </a:schemeClr>
          </a:solidFill>
        </p:spPr>
        <p:txBody>
          <a:bodyPr wrap="square" rtlCol="0">
            <a:spAutoFit/>
          </a:bodyPr>
          <a:lstStyle/>
          <a:p>
            <a:r>
              <a:rPr lang="es-EC" dirty="0" err="1" smtClean="0">
                <a:solidFill>
                  <a:schemeClr val="bg1"/>
                </a:solidFill>
              </a:rPr>
              <a:t>SismicidadEcuador</a:t>
            </a:r>
            <a:r>
              <a:rPr lang="es-EC" dirty="0" smtClean="0">
                <a:solidFill>
                  <a:schemeClr val="bg1"/>
                </a:solidFill>
              </a:rPr>
              <a:t> </a:t>
            </a:r>
            <a:endParaRPr lang="es-EC" dirty="0" smtClean="0">
              <a:solidFill>
                <a:schemeClr val="bg1"/>
              </a:solidFill>
            </a:endParaRPr>
          </a:p>
          <a:p>
            <a:r>
              <a:rPr lang="es-EC" dirty="0" smtClean="0">
                <a:solidFill>
                  <a:schemeClr val="bg1"/>
                </a:solidFill>
              </a:rPr>
              <a:t>1500-2010</a:t>
            </a:r>
            <a:endParaRPr lang="es-EC" dirty="0">
              <a:solidFill>
                <a:schemeClr val="bg1"/>
              </a:solidFill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1619672" y="6517900"/>
            <a:ext cx="17281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sz="1400" dirty="0" smtClean="0">
                <a:solidFill>
                  <a:schemeClr val="bg1"/>
                </a:solidFill>
              </a:rPr>
              <a:t>Beauval et al., 2013</a:t>
            </a:r>
            <a:endParaRPr lang="es-EC" sz="1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549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 Logo_I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3767" y="44624"/>
            <a:ext cx="2470001" cy="9906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2" name="11 Imagen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2638" y="1035224"/>
            <a:ext cx="4273578" cy="5850160"/>
          </a:xfrm>
          <a:prstGeom prst="rect">
            <a:avLst/>
          </a:prstGeom>
        </p:spPr>
      </p:pic>
      <p:sp>
        <p:nvSpPr>
          <p:cNvPr id="4" name="TextBox 2"/>
          <p:cNvSpPr txBox="1"/>
          <p:nvPr/>
        </p:nvSpPr>
        <p:spPr>
          <a:xfrm>
            <a:off x="-26897" y="2460377"/>
            <a:ext cx="2242638" cy="2369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b="1" dirty="0" smtClean="0"/>
              <a:t>Zona de Subduction </a:t>
            </a:r>
            <a:endParaRPr lang="fr-FR" sz="2000" b="1" dirty="0" smtClean="0"/>
          </a:p>
          <a:p>
            <a:pPr algn="ctr"/>
            <a:r>
              <a:rPr lang="fr-FR" sz="2000" dirty="0" smtClean="0"/>
              <a:t>1906	8.8</a:t>
            </a:r>
          </a:p>
          <a:p>
            <a:pPr algn="ctr"/>
            <a:r>
              <a:rPr lang="fr-FR" sz="2000" dirty="0" smtClean="0"/>
              <a:t>1942	7.8</a:t>
            </a:r>
          </a:p>
          <a:p>
            <a:pPr algn="ctr"/>
            <a:r>
              <a:rPr lang="fr-FR" sz="2000" dirty="0" smtClean="0"/>
              <a:t>1958	7.8</a:t>
            </a:r>
          </a:p>
          <a:p>
            <a:pPr algn="ctr"/>
            <a:r>
              <a:rPr lang="fr-FR" sz="2000" dirty="0" smtClean="0"/>
              <a:t>1979	8.1</a:t>
            </a:r>
          </a:p>
          <a:p>
            <a:pPr algn="ctr"/>
            <a:endParaRPr lang="en-US" sz="2000" dirty="0" smtClean="0"/>
          </a:p>
        </p:txBody>
      </p:sp>
      <p:sp>
        <p:nvSpPr>
          <p:cNvPr id="5" name="4 CuadroTexto"/>
          <p:cNvSpPr txBox="1"/>
          <p:nvPr/>
        </p:nvSpPr>
        <p:spPr>
          <a:xfrm>
            <a:off x="6660232" y="1844824"/>
            <a:ext cx="2376264" cy="39087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err="1" smtClean="0"/>
              <a:t>Sismicidad</a:t>
            </a:r>
            <a:r>
              <a:rPr lang="en-US" sz="2400" b="1" dirty="0" smtClean="0"/>
              <a:t> crustal</a:t>
            </a:r>
            <a:endParaRPr lang="en-US" sz="2400" b="1" dirty="0" smtClean="0"/>
          </a:p>
          <a:p>
            <a:pPr algn="ctr"/>
            <a:endParaRPr lang="en-US" sz="2000" b="1" dirty="0" smtClean="0"/>
          </a:p>
          <a:p>
            <a:pPr algn="ctr"/>
            <a:r>
              <a:rPr lang="en-US" sz="2000" dirty="0" smtClean="0"/>
              <a:t>1698	7.2</a:t>
            </a:r>
          </a:p>
          <a:p>
            <a:pPr algn="ctr"/>
            <a:r>
              <a:rPr lang="en-US" sz="2000" dirty="0" smtClean="0"/>
              <a:t>1797	7.6</a:t>
            </a:r>
          </a:p>
          <a:p>
            <a:pPr algn="ctr"/>
            <a:r>
              <a:rPr lang="en-US" sz="2000" dirty="0" smtClean="0"/>
              <a:t>1834	7.2</a:t>
            </a:r>
          </a:p>
          <a:p>
            <a:pPr algn="ctr"/>
            <a:r>
              <a:rPr lang="en-US" sz="2000" dirty="0" smtClean="0"/>
              <a:t>1859	7.3</a:t>
            </a:r>
          </a:p>
          <a:p>
            <a:pPr algn="ctr"/>
            <a:r>
              <a:rPr lang="en-US" sz="2000" dirty="0" smtClean="0"/>
              <a:t>1868	7.2</a:t>
            </a:r>
          </a:p>
          <a:p>
            <a:pPr algn="ctr"/>
            <a:r>
              <a:rPr lang="en-US" sz="2000" dirty="0" smtClean="0"/>
              <a:t>1906	7.5</a:t>
            </a:r>
          </a:p>
          <a:p>
            <a:pPr marL="457200" indent="-457200" algn="ctr">
              <a:buAutoNum type="arabicPlain" startAt="1987"/>
            </a:pPr>
            <a:r>
              <a:rPr lang="en-US" sz="2000" dirty="0" smtClean="0"/>
              <a:t>       7.1</a:t>
            </a:r>
          </a:p>
          <a:p>
            <a:pPr algn="ctr"/>
            <a:endParaRPr lang="en-US" sz="2000" dirty="0" smtClean="0"/>
          </a:p>
          <a:p>
            <a:pPr algn="ctr"/>
            <a:r>
              <a:rPr lang="en-US" sz="2000" b="1" dirty="0" err="1" smtClean="0"/>
              <a:t>Fallas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activas</a:t>
            </a:r>
            <a:endParaRPr lang="en-US" sz="2000" b="1" dirty="0" smtClean="0"/>
          </a:p>
        </p:txBody>
      </p:sp>
      <p:sp>
        <p:nvSpPr>
          <p:cNvPr id="10" name="Rectangle 2"/>
          <p:cNvSpPr txBox="1">
            <a:spLocks noChangeArrowheads="1"/>
          </p:cNvSpPr>
          <p:nvPr/>
        </p:nvSpPr>
        <p:spPr>
          <a:xfrm>
            <a:off x="2483768" y="44624"/>
            <a:ext cx="6660231" cy="65967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defRPr/>
            </a:pPr>
            <a:r>
              <a:rPr lang="en-US" sz="3600" dirty="0" err="1" smtClean="0"/>
              <a:t>Contexto</a:t>
            </a:r>
            <a:r>
              <a:rPr lang="en-US" sz="3600" dirty="0" smtClean="0"/>
              <a:t> </a:t>
            </a:r>
            <a:r>
              <a:rPr lang="en-US" sz="3600" dirty="0" err="1" smtClean="0"/>
              <a:t>Geodinámico:sismicidad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42674774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 Logo_I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50825" y="44624"/>
            <a:ext cx="2808288" cy="9906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4" name="3 CuadroTexto"/>
          <p:cNvSpPr txBox="1"/>
          <p:nvPr/>
        </p:nvSpPr>
        <p:spPr>
          <a:xfrm>
            <a:off x="103732" y="1196752"/>
            <a:ext cx="8928992" cy="54784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200150" lvl="2" indent="-285750">
              <a:buFont typeface="Wingdings" pitchFamily="2" charset="2"/>
              <a:buChar char="v"/>
            </a:pPr>
            <a:r>
              <a:rPr lang="en-US" sz="2800" b="1" dirty="0" err="1" smtClean="0"/>
              <a:t>Monitoreo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actividad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tectónica</a:t>
            </a:r>
            <a:r>
              <a:rPr lang="en-US" sz="2800" b="1" dirty="0" smtClean="0"/>
              <a:t> y </a:t>
            </a:r>
            <a:r>
              <a:rPr lang="en-US" sz="2800" b="1" dirty="0" err="1" smtClean="0"/>
              <a:t>volcánica</a:t>
            </a:r>
            <a:endParaRPr lang="en-US" sz="2800" b="1" dirty="0" smtClean="0"/>
          </a:p>
          <a:p>
            <a:pPr marL="1200150" lvl="2" indent="-285750">
              <a:buFont typeface="Wingdings" pitchFamily="2" charset="2"/>
              <a:buChar char="v"/>
            </a:pPr>
            <a:r>
              <a:rPr lang="en-US" sz="2800" b="1" dirty="0" err="1" smtClean="0"/>
              <a:t>Investigación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fenómenos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sísmicos</a:t>
            </a:r>
            <a:r>
              <a:rPr lang="en-US" sz="2800" b="1" dirty="0" smtClean="0"/>
              <a:t> y </a:t>
            </a:r>
            <a:r>
              <a:rPr lang="en-US" sz="2800" b="1" dirty="0" err="1" smtClean="0"/>
              <a:t>volcánicos</a:t>
            </a:r>
            <a:endParaRPr lang="en-US" sz="2800" b="1" dirty="0" smtClean="0"/>
          </a:p>
          <a:p>
            <a:pPr marL="1200150" lvl="2" indent="-285750">
              <a:buFont typeface="Wingdings" pitchFamily="2" charset="2"/>
              <a:buChar char="v"/>
            </a:pPr>
            <a:endParaRPr lang="en-US" dirty="0" smtClean="0"/>
          </a:p>
          <a:p>
            <a:r>
              <a:rPr lang="en-US" sz="2800" b="1" dirty="0" err="1" smtClean="0"/>
              <a:t>Monitoreo</a:t>
            </a:r>
            <a:r>
              <a:rPr lang="en-US" sz="2800" b="1" dirty="0" smtClean="0"/>
              <a:t>:</a:t>
            </a:r>
            <a:r>
              <a:rPr lang="en-US" sz="2400" b="1" dirty="0" smtClean="0"/>
              <a:t> </a:t>
            </a:r>
            <a:endParaRPr lang="en-US" sz="2400" b="1" dirty="0" smtClean="0"/>
          </a:p>
          <a:p>
            <a:pPr algn="ctr"/>
            <a:r>
              <a:rPr lang="en-US" sz="2400" dirty="0" smtClean="0"/>
              <a:t>	</a:t>
            </a:r>
            <a:r>
              <a:rPr lang="en-US" sz="2800" b="1" dirty="0" err="1"/>
              <a:t>S</a:t>
            </a:r>
            <a:r>
              <a:rPr lang="en-US" sz="2800" b="1" dirty="0" err="1" smtClean="0"/>
              <a:t>ervicio</a:t>
            </a:r>
            <a:r>
              <a:rPr lang="en-US" sz="2800" b="1" dirty="0" smtClean="0"/>
              <a:t> Nacional de </a:t>
            </a:r>
            <a:r>
              <a:rPr lang="en-US" sz="2800" b="1" dirty="0" err="1" smtClean="0"/>
              <a:t>Sismología</a:t>
            </a:r>
            <a:r>
              <a:rPr lang="en-US" sz="2800" b="1" dirty="0" smtClean="0"/>
              <a:t> y </a:t>
            </a:r>
            <a:r>
              <a:rPr lang="en-US" sz="2800" b="1" dirty="0" err="1" smtClean="0"/>
              <a:t>Vulcanología</a:t>
            </a:r>
            <a:endParaRPr lang="en-US" sz="2800" b="1" dirty="0" smtClean="0"/>
          </a:p>
          <a:p>
            <a:pPr algn="ctr"/>
            <a:r>
              <a:rPr lang="en-US" sz="2800" b="1" dirty="0" smtClean="0"/>
              <a:t> (SENASV)</a:t>
            </a:r>
          </a:p>
          <a:p>
            <a:endParaRPr lang="en-US" sz="2400" dirty="0" smtClean="0"/>
          </a:p>
          <a:p>
            <a:pPr marL="342900" indent="-342900">
              <a:buFont typeface="Wingdings" pitchFamily="2" charset="2"/>
              <a:buChar char="Ø"/>
            </a:pPr>
            <a:r>
              <a:rPr lang="en-US" sz="2400" dirty="0" err="1" smtClean="0"/>
              <a:t>Redes</a:t>
            </a:r>
            <a:r>
              <a:rPr lang="en-US" sz="2400" dirty="0" smtClean="0"/>
              <a:t> </a:t>
            </a:r>
            <a:r>
              <a:rPr lang="en-US" sz="2400" dirty="0" err="1" smtClean="0"/>
              <a:t>sísmicas</a:t>
            </a:r>
            <a:r>
              <a:rPr lang="en-US" sz="2400" dirty="0" smtClean="0"/>
              <a:t>, </a:t>
            </a:r>
            <a:r>
              <a:rPr lang="en-US" sz="2400" dirty="0" err="1" smtClean="0"/>
              <a:t>geodésicas</a:t>
            </a:r>
            <a:r>
              <a:rPr lang="en-US" sz="2400" dirty="0" smtClean="0"/>
              <a:t>, </a:t>
            </a:r>
            <a:r>
              <a:rPr lang="en-US" sz="2400" dirty="0" err="1" smtClean="0"/>
              <a:t>movimientos</a:t>
            </a:r>
            <a:r>
              <a:rPr lang="en-US" sz="2400" dirty="0" smtClean="0"/>
              <a:t> </a:t>
            </a:r>
            <a:r>
              <a:rPr lang="en-US" sz="2400" dirty="0" err="1" smtClean="0"/>
              <a:t>fuertes</a:t>
            </a:r>
            <a:r>
              <a:rPr lang="en-US" sz="2400" dirty="0" smtClean="0"/>
              <a:t> y </a:t>
            </a:r>
            <a:r>
              <a:rPr lang="en-US" sz="2400" dirty="0" err="1" smtClean="0"/>
              <a:t>observatorios</a:t>
            </a:r>
            <a:r>
              <a:rPr lang="en-US" sz="2400" dirty="0" smtClean="0"/>
              <a:t> </a:t>
            </a:r>
            <a:r>
              <a:rPr lang="en-US" sz="2400" dirty="0" err="1" smtClean="0"/>
              <a:t>volcánicos</a:t>
            </a:r>
            <a:endParaRPr lang="en-US" sz="2400" dirty="0" smtClean="0"/>
          </a:p>
          <a:p>
            <a:r>
              <a:rPr lang="en-US" sz="2400" dirty="0" smtClean="0"/>
              <a:t>	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en-US" sz="2400" dirty="0" smtClean="0"/>
              <a:t>Centro Nacional de </a:t>
            </a:r>
            <a:r>
              <a:rPr lang="en-US" sz="2400" dirty="0" err="1" smtClean="0"/>
              <a:t>datos</a:t>
            </a:r>
            <a:r>
              <a:rPr lang="en-US" sz="2400" dirty="0" smtClean="0"/>
              <a:t> </a:t>
            </a:r>
            <a:r>
              <a:rPr lang="en-US" sz="2400" dirty="0" err="1" smtClean="0"/>
              <a:t>sísmicos</a:t>
            </a:r>
            <a:r>
              <a:rPr lang="en-US" sz="2400" dirty="0" smtClean="0"/>
              <a:t> y </a:t>
            </a:r>
            <a:r>
              <a:rPr lang="en-US" sz="2400" dirty="0" err="1" smtClean="0"/>
              <a:t>volcánicos</a:t>
            </a:r>
            <a:r>
              <a:rPr lang="en-US" sz="2400" dirty="0" smtClean="0"/>
              <a:t>.</a:t>
            </a:r>
            <a:endParaRPr lang="en-US" sz="2400" dirty="0" smtClean="0"/>
          </a:p>
          <a:p>
            <a:pPr marL="342900" indent="-342900">
              <a:buFont typeface="Wingdings" pitchFamily="2" charset="2"/>
              <a:buChar char="Ø"/>
            </a:pPr>
            <a:endParaRPr lang="en-US" sz="2400" dirty="0" smtClean="0"/>
          </a:p>
          <a:p>
            <a:pPr marL="342900" indent="-342900">
              <a:buFont typeface="Wingdings" pitchFamily="2" charset="2"/>
              <a:buChar char="Ø"/>
            </a:pPr>
            <a:r>
              <a:rPr lang="en-US" sz="2400" dirty="0" smtClean="0"/>
              <a:t>Centro de </a:t>
            </a:r>
            <a:r>
              <a:rPr lang="en-US" sz="2400" dirty="0" err="1" smtClean="0"/>
              <a:t>procesamiento</a:t>
            </a:r>
            <a:r>
              <a:rPr lang="en-US" sz="2400" dirty="0" smtClean="0"/>
              <a:t>, </a:t>
            </a:r>
            <a:r>
              <a:rPr lang="en-US" sz="2400" dirty="0" err="1" smtClean="0"/>
              <a:t>información</a:t>
            </a:r>
            <a:r>
              <a:rPr lang="en-US" sz="2400" dirty="0" smtClean="0"/>
              <a:t> y </a:t>
            </a:r>
            <a:r>
              <a:rPr lang="en-US" sz="2400" dirty="0" err="1" smtClean="0"/>
              <a:t>alertas</a:t>
            </a:r>
            <a:r>
              <a:rPr lang="en-US" sz="2400" dirty="0" smtClean="0"/>
              <a:t> </a:t>
            </a:r>
            <a:r>
              <a:rPr lang="en-US" sz="2400" dirty="0" err="1" smtClean="0"/>
              <a:t>sísmicas</a:t>
            </a:r>
            <a:r>
              <a:rPr lang="en-US" sz="2400" dirty="0" smtClean="0"/>
              <a:t> y </a:t>
            </a:r>
            <a:r>
              <a:rPr lang="en-US" sz="2400" dirty="0" err="1" smtClean="0"/>
              <a:t>volcanicas</a:t>
            </a:r>
            <a:r>
              <a:rPr lang="en-US" sz="2400" dirty="0" smtClean="0"/>
              <a:t> </a:t>
            </a:r>
            <a:r>
              <a:rPr lang="en-US" sz="2400" dirty="0" smtClean="0"/>
              <a:t>(TERRAS)</a:t>
            </a:r>
          </a:p>
        </p:txBody>
      </p:sp>
    </p:spTree>
    <p:extLst>
      <p:ext uri="{BB962C8B-B14F-4D97-AF65-F5344CB8AC3E}">
        <p14:creationId xmlns:p14="http://schemas.microsoft.com/office/powerpoint/2010/main" val="1398768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 Logo_I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50825" y="44624"/>
            <a:ext cx="2808288" cy="9906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4" name="3 CuadroTexto"/>
          <p:cNvSpPr txBox="1"/>
          <p:nvPr/>
        </p:nvSpPr>
        <p:spPr>
          <a:xfrm>
            <a:off x="1851573" y="1035224"/>
            <a:ext cx="59046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C" sz="3600" b="1" dirty="0" smtClean="0"/>
              <a:t>Red Sísmica Nacional</a:t>
            </a:r>
            <a:endParaRPr lang="es-EC" sz="3600" b="1" dirty="0"/>
          </a:p>
        </p:txBody>
      </p:sp>
      <p:sp>
        <p:nvSpPr>
          <p:cNvPr id="5" name="4 CuadroTexto"/>
          <p:cNvSpPr txBox="1"/>
          <p:nvPr/>
        </p:nvSpPr>
        <p:spPr>
          <a:xfrm>
            <a:off x="467544" y="1681555"/>
            <a:ext cx="8317958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en-US" sz="2400" dirty="0" smtClean="0"/>
              <a:t>Sistema de </a:t>
            </a:r>
            <a:r>
              <a:rPr lang="en-US" sz="2400" dirty="0" err="1" smtClean="0"/>
              <a:t>alerta</a:t>
            </a:r>
            <a:r>
              <a:rPr lang="en-US" sz="2400" dirty="0" smtClean="0"/>
              <a:t> </a:t>
            </a:r>
            <a:r>
              <a:rPr lang="en-US" sz="2400" dirty="0" err="1" smtClean="0"/>
              <a:t>tempranas</a:t>
            </a:r>
            <a:r>
              <a:rPr lang="en-US" sz="2400" dirty="0" smtClean="0"/>
              <a:t> </a:t>
            </a:r>
            <a:endParaRPr lang="en-US" sz="2400" dirty="0" smtClean="0"/>
          </a:p>
          <a:p>
            <a:pPr marL="342900" indent="-342900">
              <a:buFont typeface="Arial" pitchFamily="34" charset="0"/>
              <a:buChar char="•"/>
            </a:pPr>
            <a:r>
              <a:rPr lang="en-US" sz="2400" dirty="0" err="1" smtClean="0"/>
              <a:t>Catálogo</a:t>
            </a:r>
            <a:r>
              <a:rPr lang="en-US" sz="2400" dirty="0" smtClean="0"/>
              <a:t> </a:t>
            </a:r>
            <a:r>
              <a:rPr lang="en-US" sz="2400" dirty="0" err="1" smtClean="0"/>
              <a:t>sísmico</a:t>
            </a:r>
            <a:endParaRPr lang="en-US" sz="2400" dirty="0"/>
          </a:p>
          <a:p>
            <a:pPr marL="342900" indent="-342900">
              <a:buFont typeface="Arial" pitchFamily="34" charset="0"/>
              <a:buChar char="•"/>
            </a:pPr>
            <a:r>
              <a:rPr lang="en-US" sz="2400" dirty="0" err="1" smtClean="0"/>
              <a:t>Caracterización</a:t>
            </a:r>
            <a:r>
              <a:rPr lang="en-US" sz="2400" dirty="0" smtClean="0"/>
              <a:t> </a:t>
            </a:r>
            <a:r>
              <a:rPr lang="en-US" sz="2400" dirty="0" err="1" smtClean="0"/>
              <a:t>sismógenica</a:t>
            </a:r>
            <a:r>
              <a:rPr lang="en-US" sz="2400" dirty="0" smtClean="0"/>
              <a:t> de </a:t>
            </a:r>
            <a:r>
              <a:rPr lang="en-US" sz="2400" dirty="0" err="1" smtClean="0"/>
              <a:t>fuentes</a:t>
            </a:r>
            <a:endParaRPr lang="en-US" sz="2400" dirty="0"/>
          </a:p>
          <a:p>
            <a:pPr marL="342900" indent="-342900">
              <a:buFont typeface="Arial" pitchFamily="34" charset="0"/>
              <a:buChar char="•"/>
            </a:pPr>
            <a:r>
              <a:rPr lang="en-US" sz="2400" dirty="0" err="1" smtClean="0"/>
              <a:t>Anomalías</a:t>
            </a:r>
            <a:r>
              <a:rPr lang="en-US" sz="2400" dirty="0" smtClean="0"/>
              <a:t> </a:t>
            </a:r>
            <a:r>
              <a:rPr lang="en-US" sz="2400" dirty="0" err="1" smtClean="0"/>
              <a:t>sísmicas</a:t>
            </a:r>
            <a:endParaRPr lang="en-US" sz="2400" dirty="0"/>
          </a:p>
          <a:p>
            <a:endParaRPr lang="en-US" sz="2400" dirty="0" smtClean="0"/>
          </a:p>
          <a:p>
            <a:r>
              <a:rPr lang="en-US" sz="2400" dirty="0"/>
              <a:t>9</a:t>
            </a:r>
            <a:r>
              <a:rPr lang="en-US" sz="2400" dirty="0" smtClean="0"/>
              <a:t> </a:t>
            </a:r>
            <a:r>
              <a:rPr lang="en-US" sz="2400" dirty="0" err="1" smtClean="0"/>
              <a:t>estaciones</a:t>
            </a:r>
            <a:r>
              <a:rPr lang="en-US" sz="2400" dirty="0" smtClean="0"/>
              <a:t> </a:t>
            </a:r>
            <a:r>
              <a:rPr lang="en-US" sz="2400" dirty="0" smtClean="0"/>
              <a:t>120 </a:t>
            </a:r>
            <a:r>
              <a:rPr lang="en-US" sz="2400" dirty="0" err="1" smtClean="0"/>
              <a:t>seg</a:t>
            </a:r>
            <a:r>
              <a:rPr lang="en-US" sz="2400" dirty="0" smtClean="0"/>
              <a:t>. (</a:t>
            </a:r>
            <a:r>
              <a:rPr lang="en-US" sz="2400" dirty="0" err="1" smtClean="0"/>
              <a:t>Trillum</a:t>
            </a:r>
            <a:r>
              <a:rPr lang="en-US" sz="2400" dirty="0" smtClean="0"/>
              <a:t>) – </a:t>
            </a:r>
            <a:r>
              <a:rPr lang="en-US" sz="2400" dirty="0" err="1" smtClean="0"/>
              <a:t>proyección</a:t>
            </a:r>
            <a:r>
              <a:rPr lang="en-US" sz="2400" dirty="0" smtClean="0"/>
              <a:t> </a:t>
            </a:r>
            <a:r>
              <a:rPr lang="en-US" sz="2400" dirty="0" smtClean="0"/>
              <a:t>2015 </a:t>
            </a:r>
            <a:r>
              <a:rPr lang="en-US" sz="2400" dirty="0" smtClean="0"/>
              <a:t>total </a:t>
            </a:r>
            <a:r>
              <a:rPr lang="en-US" sz="2400" dirty="0" smtClean="0"/>
              <a:t>17</a:t>
            </a:r>
          </a:p>
          <a:p>
            <a:endParaRPr lang="en-US" sz="900" dirty="0" smtClean="0"/>
          </a:p>
          <a:p>
            <a:r>
              <a:rPr lang="en-US" sz="2400" dirty="0" smtClean="0"/>
              <a:t>30 </a:t>
            </a:r>
            <a:r>
              <a:rPr lang="en-US" sz="2400" dirty="0" err="1" smtClean="0"/>
              <a:t>estaciones</a:t>
            </a:r>
            <a:r>
              <a:rPr lang="en-US" sz="2400" dirty="0" smtClean="0"/>
              <a:t> </a:t>
            </a:r>
            <a:r>
              <a:rPr lang="en-US" sz="2400" dirty="0" err="1" smtClean="0"/>
              <a:t>trillum</a:t>
            </a:r>
            <a:r>
              <a:rPr lang="en-US" sz="2400" dirty="0" smtClean="0"/>
              <a:t> compac</a:t>
            </a:r>
            <a:r>
              <a:rPr lang="en-US" sz="2400" dirty="0"/>
              <a:t>t</a:t>
            </a:r>
            <a:endParaRPr lang="en-US" sz="2400" dirty="0" smtClean="0"/>
          </a:p>
          <a:p>
            <a:endParaRPr lang="en-US" sz="900" dirty="0"/>
          </a:p>
          <a:p>
            <a:r>
              <a:rPr lang="en-US" sz="2400" dirty="0" smtClean="0"/>
              <a:t>6 </a:t>
            </a:r>
            <a:r>
              <a:rPr lang="en-US" sz="2400" dirty="0" err="1" smtClean="0"/>
              <a:t>estaciones</a:t>
            </a:r>
            <a:r>
              <a:rPr lang="en-US" sz="2400" dirty="0" smtClean="0"/>
              <a:t> </a:t>
            </a:r>
            <a:r>
              <a:rPr lang="en-US" sz="2400" dirty="0" err="1" smtClean="0"/>
              <a:t>corto</a:t>
            </a:r>
            <a:r>
              <a:rPr lang="en-US" sz="2400" dirty="0" smtClean="0"/>
              <a:t> </a:t>
            </a:r>
            <a:r>
              <a:rPr lang="en-US" sz="2400" dirty="0" err="1" smtClean="0"/>
              <a:t>periodo</a:t>
            </a:r>
            <a:r>
              <a:rPr lang="en-US" sz="2400" dirty="0" smtClean="0"/>
              <a:t> </a:t>
            </a:r>
            <a:endParaRPr lang="en-US" sz="2400" dirty="0" smtClean="0"/>
          </a:p>
          <a:p>
            <a:endParaRPr lang="en-US" sz="900" dirty="0" smtClean="0"/>
          </a:p>
          <a:p>
            <a:r>
              <a:rPr lang="en-US" sz="2400" dirty="0" smtClean="0"/>
              <a:t>7 </a:t>
            </a:r>
            <a:r>
              <a:rPr lang="en-US" sz="2400" dirty="0" err="1" smtClean="0"/>
              <a:t>estaciones</a:t>
            </a:r>
            <a:r>
              <a:rPr lang="en-US" sz="2400" dirty="0" smtClean="0"/>
              <a:t> </a:t>
            </a:r>
            <a:r>
              <a:rPr lang="en-US" sz="2400" dirty="0" err="1" smtClean="0"/>
              <a:t>Guralp</a:t>
            </a:r>
            <a:r>
              <a:rPr lang="en-US" sz="2400" dirty="0" smtClean="0"/>
              <a:t> GM3</a:t>
            </a:r>
          </a:p>
          <a:p>
            <a:endParaRPr lang="en-US" sz="900" dirty="0"/>
          </a:p>
          <a:p>
            <a:r>
              <a:rPr lang="en-US" sz="2400" dirty="0" smtClean="0"/>
              <a:t>1 STS1 (OTAV)</a:t>
            </a:r>
          </a:p>
          <a:p>
            <a:r>
              <a:rPr lang="en-US" sz="2400" dirty="0" smtClean="0"/>
              <a:t>				</a:t>
            </a:r>
          </a:p>
          <a:p>
            <a:r>
              <a:rPr lang="en-US" sz="2400" dirty="0"/>
              <a:t>	</a:t>
            </a:r>
            <a:r>
              <a:rPr lang="en-US" sz="2400" dirty="0" smtClean="0"/>
              <a:t>				Total </a:t>
            </a:r>
            <a:r>
              <a:rPr lang="en-US" sz="2400" dirty="0" err="1" smtClean="0"/>
              <a:t>estaciones</a:t>
            </a:r>
            <a:r>
              <a:rPr lang="en-US" sz="2400" dirty="0" smtClean="0"/>
              <a:t> </a:t>
            </a:r>
            <a:r>
              <a:rPr lang="en-US" sz="2400" dirty="0" smtClean="0"/>
              <a:t>RENSIG 61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867972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4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5816" y="44624"/>
            <a:ext cx="5647524" cy="6798142"/>
          </a:xfrm>
          <a:prstGeom prst="rect">
            <a:avLst/>
          </a:prstGeom>
        </p:spPr>
      </p:pic>
      <p:sp>
        <p:nvSpPr>
          <p:cNvPr id="6" name="5 CuadroTexto"/>
          <p:cNvSpPr txBox="1"/>
          <p:nvPr/>
        </p:nvSpPr>
        <p:spPr>
          <a:xfrm>
            <a:off x="251520" y="3016605"/>
            <a:ext cx="24482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sz="2800" b="1" dirty="0" smtClean="0"/>
              <a:t>RENSIG 2015</a:t>
            </a:r>
            <a:endParaRPr lang="es-EC" sz="2800" b="1" dirty="0"/>
          </a:p>
        </p:txBody>
      </p:sp>
    </p:spTree>
    <p:extLst>
      <p:ext uri="{BB962C8B-B14F-4D97-AF65-F5344CB8AC3E}">
        <p14:creationId xmlns:p14="http://schemas.microsoft.com/office/powerpoint/2010/main" val="2773405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9069" y="116632"/>
            <a:ext cx="5859435" cy="6552727"/>
          </a:xfrm>
          <a:prstGeom prst="rect">
            <a:avLst/>
          </a:prstGeom>
        </p:spPr>
      </p:pic>
      <p:sp>
        <p:nvSpPr>
          <p:cNvPr id="3" name="2 CuadroTexto"/>
          <p:cNvSpPr txBox="1"/>
          <p:nvPr/>
        </p:nvSpPr>
        <p:spPr>
          <a:xfrm>
            <a:off x="145615" y="484506"/>
            <a:ext cx="3069557" cy="54476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sz="3200" b="1" dirty="0" smtClean="0"/>
              <a:t>Red sísmica para alerta de tsunamis</a:t>
            </a:r>
            <a:endParaRPr lang="es-EC" sz="3200" b="1" dirty="0" smtClean="0"/>
          </a:p>
          <a:p>
            <a:endParaRPr lang="es-EC" sz="2800" dirty="0"/>
          </a:p>
          <a:p>
            <a:pPr algn="ctr"/>
            <a:r>
              <a:rPr lang="es-EC" sz="2800" dirty="0" smtClean="0"/>
              <a:t>Sensores</a:t>
            </a:r>
            <a:endParaRPr lang="es-EC" sz="2800" dirty="0" smtClean="0"/>
          </a:p>
          <a:p>
            <a:endParaRPr lang="es-EC" sz="2800" dirty="0" smtClean="0"/>
          </a:p>
          <a:p>
            <a:r>
              <a:rPr lang="es-EC" sz="2800" dirty="0" smtClean="0"/>
              <a:t>120 </a:t>
            </a:r>
            <a:r>
              <a:rPr lang="es-EC" sz="2800" dirty="0" err="1" smtClean="0"/>
              <a:t>seg</a:t>
            </a:r>
            <a:endParaRPr lang="es-EC" sz="2800" dirty="0" smtClean="0"/>
          </a:p>
          <a:p>
            <a:endParaRPr lang="es-EC" sz="2800" dirty="0" smtClean="0"/>
          </a:p>
          <a:p>
            <a:r>
              <a:rPr lang="es-EC" sz="2800" dirty="0" err="1" smtClean="0"/>
              <a:t>Broad</a:t>
            </a:r>
            <a:r>
              <a:rPr lang="es-EC" sz="2800" dirty="0" smtClean="0"/>
              <a:t> Band </a:t>
            </a:r>
            <a:r>
              <a:rPr lang="es-EC" sz="2800" dirty="0" err="1" smtClean="0"/>
              <a:t>Strong</a:t>
            </a:r>
            <a:r>
              <a:rPr lang="es-EC" sz="2800" dirty="0" smtClean="0"/>
              <a:t> </a:t>
            </a:r>
            <a:r>
              <a:rPr lang="es-EC" sz="2800" dirty="0" err="1" smtClean="0"/>
              <a:t>Motion</a:t>
            </a:r>
            <a:endParaRPr lang="es-EC" sz="2800" dirty="0" smtClean="0"/>
          </a:p>
          <a:p>
            <a:endParaRPr lang="es-EC" sz="2800" dirty="0"/>
          </a:p>
          <a:p>
            <a:r>
              <a:rPr lang="es-EC" sz="2800" dirty="0" smtClean="0"/>
              <a:t>JICA </a:t>
            </a:r>
            <a:r>
              <a:rPr lang="es-EC" sz="2800" dirty="0" smtClean="0"/>
              <a:t>e </a:t>
            </a:r>
            <a:r>
              <a:rPr lang="es-EC" sz="2800" dirty="0" smtClean="0"/>
              <a:t>IG</a:t>
            </a:r>
            <a:endParaRPr lang="es-EC" sz="2800" dirty="0"/>
          </a:p>
        </p:txBody>
      </p:sp>
    </p:spTree>
    <p:extLst>
      <p:ext uri="{BB962C8B-B14F-4D97-AF65-F5344CB8AC3E}">
        <p14:creationId xmlns:p14="http://schemas.microsoft.com/office/powerpoint/2010/main" val="337437302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6" descr=" Logo_I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50825" y="44624"/>
            <a:ext cx="2808288" cy="9906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5" name="4 CuadroTexto"/>
          <p:cNvSpPr txBox="1"/>
          <p:nvPr/>
        </p:nvSpPr>
        <p:spPr>
          <a:xfrm>
            <a:off x="3347864" y="188640"/>
            <a:ext cx="547260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err="1" smtClean="0"/>
              <a:t>Transmisión</a:t>
            </a:r>
            <a:r>
              <a:rPr lang="en-US" sz="3200" b="1" dirty="0" smtClean="0"/>
              <a:t> de </a:t>
            </a:r>
            <a:r>
              <a:rPr lang="en-US" sz="3200" b="1" dirty="0" err="1" smtClean="0"/>
              <a:t>datos</a:t>
            </a:r>
            <a:r>
              <a:rPr lang="en-US" sz="3200" b="1" dirty="0" smtClean="0"/>
              <a:t> y </a:t>
            </a:r>
            <a:r>
              <a:rPr lang="en-US" sz="3200" b="1" dirty="0" err="1" smtClean="0"/>
              <a:t>adquisición</a:t>
            </a:r>
            <a:endParaRPr lang="en-US" sz="3200" b="1" dirty="0"/>
          </a:p>
        </p:txBody>
      </p:sp>
      <p:sp>
        <p:nvSpPr>
          <p:cNvPr id="6" name="5 CuadroTexto"/>
          <p:cNvSpPr txBox="1"/>
          <p:nvPr/>
        </p:nvSpPr>
        <p:spPr>
          <a:xfrm>
            <a:off x="539552" y="1249181"/>
            <a:ext cx="7993583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90 % RENSIG </a:t>
            </a:r>
            <a:r>
              <a:rPr lang="en-US" sz="2800" dirty="0" err="1" smtClean="0"/>
              <a:t>es</a:t>
            </a:r>
            <a:r>
              <a:rPr lang="en-US" sz="2800" dirty="0" smtClean="0"/>
              <a:t> a </a:t>
            </a:r>
            <a:r>
              <a:rPr lang="en-US" sz="2800" dirty="0" err="1" smtClean="0"/>
              <a:t>tiempo</a:t>
            </a:r>
            <a:r>
              <a:rPr lang="en-US" sz="2800" dirty="0" smtClean="0"/>
              <a:t> real</a:t>
            </a:r>
            <a:endParaRPr lang="en-US" sz="2800" dirty="0" smtClean="0"/>
          </a:p>
          <a:p>
            <a:endParaRPr lang="en-US" sz="2800" dirty="0" smtClean="0"/>
          </a:p>
          <a:p>
            <a:r>
              <a:rPr lang="en-US" sz="2800" dirty="0" smtClean="0"/>
              <a:t>-</a:t>
            </a:r>
            <a:r>
              <a:rPr lang="en-US" sz="2800" dirty="0" smtClean="0"/>
              <a:t>Micro </a:t>
            </a:r>
            <a:r>
              <a:rPr lang="en-US" sz="2800" dirty="0" err="1" smtClean="0"/>
              <a:t>ondas</a:t>
            </a:r>
            <a:endParaRPr lang="en-US" sz="2800" dirty="0" smtClean="0"/>
          </a:p>
          <a:p>
            <a:r>
              <a:rPr lang="en-US" sz="2800" dirty="0" smtClean="0"/>
              <a:t>-</a:t>
            </a:r>
            <a:r>
              <a:rPr lang="en-US" sz="2800" dirty="0" err="1" smtClean="0"/>
              <a:t>Satélite</a:t>
            </a:r>
            <a:endParaRPr lang="en-US" sz="2800" dirty="0" smtClean="0"/>
          </a:p>
          <a:p>
            <a:r>
              <a:rPr lang="en-US" sz="2800" dirty="0" smtClean="0"/>
              <a:t>-Internet</a:t>
            </a:r>
          </a:p>
          <a:p>
            <a:r>
              <a:rPr lang="en-US" sz="2800" dirty="0" smtClean="0"/>
              <a:t>-</a:t>
            </a:r>
            <a:r>
              <a:rPr lang="en-US" sz="2800" dirty="0" err="1" smtClean="0"/>
              <a:t>Fibra</a:t>
            </a:r>
            <a:r>
              <a:rPr lang="en-US" sz="2800" dirty="0" smtClean="0"/>
              <a:t> </a:t>
            </a:r>
            <a:r>
              <a:rPr lang="en-US" sz="2800" dirty="0" err="1" smtClean="0"/>
              <a:t>Optica</a:t>
            </a:r>
            <a:r>
              <a:rPr lang="en-US" sz="2800" dirty="0" smtClean="0"/>
              <a:t> </a:t>
            </a:r>
            <a:endParaRPr lang="en-US" sz="2800" dirty="0" smtClean="0"/>
          </a:p>
          <a:p>
            <a:endParaRPr lang="en-US" sz="2800" dirty="0" smtClean="0"/>
          </a:p>
          <a:p>
            <a:r>
              <a:rPr lang="en-US" sz="2800" u="sng" dirty="0" err="1" smtClean="0"/>
              <a:t>Adquisición</a:t>
            </a:r>
            <a:endParaRPr lang="en-US" sz="2800" u="sng" dirty="0" smtClean="0"/>
          </a:p>
          <a:p>
            <a:endParaRPr lang="en-US" sz="2800" dirty="0" smtClean="0"/>
          </a:p>
          <a:p>
            <a:r>
              <a:rPr lang="en-US" sz="2800" dirty="0" err="1" smtClean="0"/>
              <a:t>Seiscomp</a:t>
            </a:r>
            <a:r>
              <a:rPr lang="en-US" sz="2800" dirty="0" smtClean="0"/>
              <a:t> 3 (</a:t>
            </a:r>
            <a:r>
              <a:rPr lang="en-US" sz="2800" dirty="0" err="1" smtClean="0"/>
              <a:t>Seatle</a:t>
            </a:r>
            <a:r>
              <a:rPr lang="en-US" sz="2800" dirty="0" smtClean="0"/>
              <a:t> v2013.245)</a:t>
            </a:r>
          </a:p>
          <a:p>
            <a:endParaRPr lang="en-US" sz="2800" dirty="0" smtClean="0"/>
          </a:p>
          <a:p>
            <a:r>
              <a:rPr lang="en-US" sz="2800" dirty="0" smtClean="0"/>
              <a:t>Earthworm </a:t>
            </a:r>
            <a:r>
              <a:rPr lang="en-US" sz="2800" dirty="0" smtClean="0"/>
              <a:t>(</a:t>
            </a:r>
            <a:r>
              <a:rPr lang="en-US" sz="2800" dirty="0" err="1" smtClean="0"/>
              <a:t>señales</a:t>
            </a:r>
            <a:r>
              <a:rPr lang="en-US" sz="2800" dirty="0" smtClean="0"/>
              <a:t> </a:t>
            </a:r>
            <a:r>
              <a:rPr lang="en-US" sz="2800" dirty="0" err="1" smtClean="0"/>
              <a:t>analogicas</a:t>
            </a:r>
            <a:r>
              <a:rPr lang="en-US" sz="2800" dirty="0" smtClean="0"/>
              <a:t>)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281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4293</TotalTime>
  <Words>327</Words>
  <Application>Microsoft Office PowerPoint</Application>
  <PresentationFormat>Presentación en pantalla (4:3)</PresentationFormat>
  <Paragraphs>156</Paragraphs>
  <Slides>13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13</vt:i4>
      </vt:variant>
    </vt:vector>
  </HeadingPairs>
  <TitlesOfParts>
    <vt:vector size="14" baseType="lpstr"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Alexandra Alvarado</dc:creator>
  <cp:lastModifiedBy>Alexandra Alvarado</cp:lastModifiedBy>
  <cp:revision>51</cp:revision>
  <dcterms:created xsi:type="dcterms:W3CDTF">2013-04-01T16:22:29Z</dcterms:created>
  <dcterms:modified xsi:type="dcterms:W3CDTF">2015-03-30T14:52:38Z</dcterms:modified>
</cp:coreProperties>
</file>